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6" r:id="rId4"/>
    <p:sldId id="265" r:id="rId5"/>
    <p:sldId id="257" r:id="rId6"/>
    <p:sldId id="260" r:id="rId7"/>
    <p:sldId id="267" r:id="rId8"/>
    <p:sldId id="268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0" d="100"/>
          <a:sy n="60" d="100"/>
        </p:scale>
        <p:origin x="84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B31F18-4075-60CD-BB70-DB1A8F215F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DF1949-B76E-11B1-0EC8-D8C48FBA6B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4419BB-5853-E7B5-519B-236CB7F4D1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47974-9169-471A-88AD-BE6CB5E6CAD1}" type="datetimeFigureOut">
              <a:rPr lang="en-GB" smtClean="0"/>
              <a:t>03/09/2025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BC6A80-8F2A-F515-5344-5C79D5B4C7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899300-593D-4BA8-0C61-638C986FE6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A0E6B-2514-4F2A-94E0-4A05AD0263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6450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A64F8C-892D-F8D8-AD5E-BF93699D53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A99CCFE-AAD7-247A-1188-33CB85BEA3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0BD625-9361-92FB-AD31-DAC4BD211E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47974-9169-471A-88AD-BE6CB5E6CAD1}" type="datetimeFigureOut">
              <a:rPr lang="en-GB" smtClean="0"/>
              <a:t>03/09/2025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F35C11-D8D4-DBE5-F16D-AAA529A7E2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AC6624-D697-20E6-632C-192C07566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A0E6B-2514-4F2A-94E0-4A05AD0263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3931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7EB5FCF-D4C7-FE52-A2A0-F6E8ACC7E04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F7E5970-3133-952C-50E7-C8CFDCC8B7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A1FFF4-765E-7B6D-C8CE-9977138102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47974-9169-471A-88AD-BE6CB5E6CAD1}" type="datetimeFigureOut">
              <a:rPr lang="en-GB" smtClean="0"/>
              <a:t>03/09/2025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719008-D73D-0EBB-820B-EB906B7AA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B62AFA-A863-1916-3C41-5374742713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A0E6B-2514-4F2A-94E0-4A05AD0263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5544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9247E9-C3AD-7D40-26FC-348F749181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FE6D2B-CD67-6691-A67B-847EA05634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96B2B4-9916-E916-11D4-BEFA4F51DB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47974-9169-471A-88AD-BE6CB5E6CAD1}" type="datetimeFigureOut">
              <a:rPr lang="en-GB" smtClean="0"/>
              <a:t>03/09/2025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AF3A28-1957-8BFA-9D18-2FBD1DF471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5D1D21-C543-9995-F556-15D653C711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A0E6B-2514-4F2A-94E0-4A05AD0263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7842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D90CF6-A8B5-B275-7271-5281336B96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6420B8-9BA8-1610-0D93-A7008F3D81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E07A2D-690C-226C-207F-B5D8894A6D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47974-9169-471A-88AD-BE6CB5E6CAD1}" type="datetimeFigureOut">
              <a:rPr lang="en-GB" smtClean="0"/>
              <a:t>03/09/2025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679C81-CD1A-1CDF-18A8-5776453028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2791F4-B320-061B-B268-91776FCF4F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A0E6B-2514-4F2A-94E0-4A05AD0263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3179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C30355-7D18-C9D8-6C1E-56E8C2298B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1E6EFD-61FC-B282-8A63-CCCEE38A44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5DBB56-38C5-2D1F-C73C-8F3DCDB3FA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FA1869-A2B4-1FB6-5E7F-B7A8EA8783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47974-9169-471A-88AD-BE6CB5E6CAD1}" type="datetimeFigureOut">
              <a:rPr lang="en-GB" smtClean="0"/>
              <a:t>03/09/2025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315317-B4DB-4BF2-5995-F6E401056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D5503C-DA97-71ED-18F7-8EEFAF15AC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A0E6B-2514-4F2A-94E0-4A05AD0263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19749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A493B7-47DA-1F16-084C-429E992D59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A3DC79-3648-C1C9-E0CE-2D4B763379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BA585D-FC32-A35A-8049-DCCBA40389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6A364F7-D423-48F9-8C9F-7F7F9F8BD6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2D8C9C8-B6B4-FA9B-D526-DF04ECD6B7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2BF23E6-93B0-FD5D-D7B3-1D75691C7A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47974-9169-471A-88AD-BE6CB5E6CAD1}" type="datetimeFigureOut">
              <a:rPr lang="en-GB" smtClean="0"/>
              <a:t>03/09/2025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E50372B-C175-A04B-C794-3B5C7D6B79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64324E-8BD2-7408-416F-D0B4F33917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A0E6B-2514-4F2A-94E0-4A05AD0263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7172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8BE897-2C81-1082-4B8A-CCF2EA953A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003286C-6719-B2E3-3F69-43682FE287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47974-9169-471A-88AD-BE6CB5E6CAD1}" type="datetimeFigureOut">
              <a:rPr lang="en-GB" smtClean="0"/>
              <a:t>03/09/2025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8773CA-CE4E-06D9-96F0-3DEE5D668F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ACE840-3F33-2B45-A2B2-77EF533491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A0E6B-2514-4F2A-94E0-4A05AD0263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97669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2D9FAF1-D0A4-5A72-0886-D547D53088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47974-9169-471A-88AD-BE6CB5E6CAD1}" type="datetimeFigureOut">
              <a:rPr lang="en-GB" smtClean="0"/>
              <a:t>03/09/2025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09B4CE-95D7-49DE-144F-7813C72577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FB1FBC-1BB9-D73F-6542-70A026C6DD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A0E6B-2514-4F2A-94E0-4A05AD0263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6041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DBF732-3677-A003-171F-ACF214B232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ED08D8-9D03-0BFE-01A8-88AE01A8EC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0AC7D5-67AF-AD44-C164-688D945177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0F5D08-7CBC-D42F-A1FD-6BBC0C5C71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47974-9169-471A-88AD-BE6CB5E6CAD1}" type="datetimeFigureOut">
              <a:rPr lang="en-GB" smtClean="0"/>
              <a:t>03/09/2025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00D9ED-0C31-B470-8E5D-26B726E784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38344F-3066-6ED3-BE5E-0659C5DF6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A0E6B-2514-4F2A-94E0-4A05AD0263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30207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F6B0DA-B2E1-24C9-2AA9-40F027EF1B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B2678DB-3286-9BD8-223B-C9F49DF19AD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225F7F-46B3-030F-8401-AC57F5AC1A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DB9073-3F16-09BA-8287-2544B7A487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47974-9169-471A-88AD-BE6CB5E6CAD1}" type="datetimeFigureOut">
              <a:rPr lang="en-GB" smtClean="0"/>
              <a:t>03/09/2025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7C71A2-3705-6FAB-4ACC-91A7AF508D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E537A4-904B-5EBD-A202-5AEE030626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A0E6B-2514-4F2A-94E0-4A05AD0263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7825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B0C47DD-A1CA-8F2A-EB09-9BF99CFA27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CD69B3-81C4-0299-C05D-45C5F6013C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E8C8B4-0334-2DB6-A2E1-25169C08ABE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1F47974-9169-471A-88AD-BE6CB5E6CAD1}" type="datetimeFigureOut">
              <a:rPr lang="en-GB" smtClean="0"/>
              <a:t>03/09/2025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B61260-EFF1-BEFF-CED0-187E143480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1CB1BF-C59E-108E-865C-951502BAFC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C0A0E6B-2514-4F2A-94E0-4A05AD0263FC}" type="slidenum">
              <a:rPr lang="en-GB" smtClean="0"/>
              <a:t>‹#›</a:t>
            </a:fld>
            <a:endParaRPr lang="en-GB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BB561A84-1C61-4B16-AA7A-DB7E70980F81}"/>
              </a:ext>
            </a:extLst>
          </p:cNvPr>
          <p:cNvSpPr txBox="1">
            <a:spLocks/>
          </p:cNvSpPr>
          <p:nvPr userDrawn="1"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0EDD060-7686-4182-88FC-FC6F0042F315}" type="datetimeFigureOut">
              <a:rPr lang="en-GB" smtClean="0"/>
              <a:pPr/>
              <a:t>03/09/2025</a:t>
            </a:fld>
            <a:endParaRPr lang="en-GB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01069F37-CAB2-87DB-B29A-E1EE3D25C8DE}"/>
              </a:ext>
            </a:extLst>
          </p:cNvPr>
          <p:cNvSpPr txBox="1">
            <a:spLocks/>
          </p:cNvSpPr>
          <p:nvPr userDrawn="1"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015A525-766D-4717-AE78-CEF784F27558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4DC5419-C77B-78F0-CDAC-66E8D0D18FD3}"/>
              </a:ext>
            </a:extLst>
          </p:cNvPr>
          <p:cNvSpPr/>
          <p:nvPr userDrawn="1"/>
        </p:nvSpPr>
        <p:spPr>
          <a:xfrm>
            <a:off x="0" y="6300156"/>
            <a:ext cx="12192000" cy="557844"/>
          </a:xfrm>
          <a:prstGeom prst="rect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6E84EED4-DB41-0011-531D-E76026341C03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77" y="6300156"/>
            <a:ext cx="1013709" cy="53643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C651E7A-BB6A-1BD5-B273-CC60CD51F146}"/>
              </a:ext>
            </a:extLst>
          </p:cNvPr>
          <p:cNvSpPr txBox="1"/>
          <p:nvPr userDrawn="1"/>
        </p:nvSpPr>
        <p:spPr>
          <a:xfrm>
            <a:off x="8602699" y="6403305"/>
            <a:ext cx="3230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Segoe UI Variable Display Semib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www.mysimplyteach.co.uk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C634999-5C85-ED15-0BFF-23745CCFCB7E}"/>
              </a:ext>
            </a:extLst>
          </p:cNvPr>
          <p:cNvSpPr txBox="1"/>
          <p:nvPr userDrawn="1"/>
        </p:nvSpPr>
        <p:spPr>
          <a:xfrm>
            <a:off x="3791393" y="6431994"/>
            <a:ext cx="4104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Segoe UI Variable Display Semib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© SIMPLY TEACH 2025</a:t>
            </a:r>
          </a:p>
        </p:txBody>
      </p:sp>
      <p:pic>
        <p:nvPicPr>
          <p:cNvPr id="13" name="Picture 2" descr="Facebook Logos PNG images free download">
            <a:extLst>
              <a:ext uri="{FF2B5EF4-FFF2-40B4-BE49-F238E27FC236}">
                <a16:creationId xmlns:a16="http://schemas.microsoft.com/office/drawing/2014/main" id="{F2340128-7465-E14F-BFF7-AE51C1D8202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6775" y="6403305"/>
            <a:ext cx="412898" cy="412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0399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6B82355-3811-612C-15A3-14ADB61440EF}"/>
              </a:ext>
            </a:extLst>
          </p:cNvPr>
          <p:cNvSpPr txBox="1"/>
          <p:nvPr/>
        </p:nvSpPr>
        <p:spPr>
          <a:xfrm>
            <a:off x="179512" y="231334"/>
            <a:ext cx="66827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Segoe UI Black" panose="020B0A02040204020203" pitchFamily="34" charset="0"/>
                <a:ea typeface="Segoe UI Black" panose="020B0A02040204020203" pitchFamily="34" charset="0"/>
              </a:rPr>
              <a:t>Lesson 1: Abstraction</a:t>
            </a:r>
          </a:p>
          <a:p>
            <a:r>
              <a:rPr lang="en-GB" sz="2400" dirty="0">
                <a:latin typeface="Segoe UI Black" panose="020B0A02040204020203" pitchFamily="34" charset="0"/>
                <a:ea typeface="Segoe UI Black" panose="020B0A02040204020203" pitchFamily="34" charset="0"/>
              </a:rPr>
              <a:t>WJEC GCSE Computer Science (Unit 2)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788A5E4-AD4A-B262-B178-64F6847A8A95}"/>
              </a:ext>
            </a:extLst>
          </p:cNvPr>
          <p:cNvSpPr txBox="1"/>
          <p:nvPr/>
        </p:nvSpPr>
        <p:spPr>
          <a:xfrm>
            <a:off x="6862252" y="269042"/>
            <a:ext cx="1786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Segoe UI Variable Text" pitchFamily="2" charset="0"/>
              </a:rPr>
              <a:t>Name: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5E82E37-3257-967A-A0D5-EC29056520CD}"/>
              </a:ext>
            </a:extLst>
          </p:cNvPr>
          <p:cNvSpPr txBox="1"/>
          <p:nvPr/>
        </p:nvSpPr>
        <p:spPr>
          <a:xfrm>
            <a:off x="6862252" y="758508"/>
            <a:ext cx="1786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Segoe UI Variable Text" pitchFamily="2" charset="0"/>
              </a:rPr>
              <a:t>Class/Teacher: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AB6ED4EC-8528-8525-C116-4AD8C6B028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6424937"/>
              </p:ext>
            </p:extLst>
          </p:nvPr>
        </p:nvGraphicFramePr>
        <p:xfrm>
          <a:off x="291140" y="1674724"/>
          <a:ext cx="6682740" cy="1828800"/>
        </p:xfrm>
        <a:graphic>
          <a:graphicData uri="http://schemas.openxmlformats.org/drawingml/2006/table">
            <a:tbl>
              <a:tblPr/>
              <a:tblGrid>
                <a:gridCol w="5193257">
                  <a:extLst>
                    <a:ext uri="{9D8B030D-6E8A-4147-A177-3AD203B41FA5}">
                      <a16:colId xmlns:a16="http://schemas.microsoft.com/office/drawing/2014/main" val="1532144605"/>
                    </a:ext>
                  </a:extLst>
                </a:gridCol>
                <a:gridCol w="1489483">
                  <a:extLst>
                    <a:ext uri="{9D8B030D-6E8A-4147-A177-3AD203B41FA5}">
                      <a16:colId xmlns:a16="http://schemas.microsoft.com/office/drawing/2014/main" val="3421831758"/>
                    </a:ext>
                  </a:extLst>
                </a:gridCol>
              </a:tblGrid>
              <a:tr h="241300">
                <a:tc>
                  <a:txBody>
                    <a:bodyPr/>
                    <a:lstStyle/>
                    <a:p>
                      <a:pPr algn="l" fontAlgn="base"/>
                      <a:r>
                        <a:rPr lang="en-GB" sz="1600" b="1" i="0" dirty="0">
                          <a:solidFill>
                            <a:srgbClr val="000000"/>
                          </a:solidFill>
                          <a:effectLst/>
                          <a:latin typeface="Segoe UI Variable Text" pitchFamily="2" charset="0"/>
                        </a:rPr>
                        <a:t>Specification point</a:t>
                      </a:r>
                      <a:endParaRPr lang="en-GB" sz="2000" b="0" i="0" dirty="0">
                        <a:solidFill>
                          <a:srgbClr val="000000"/>
                        </a:solidFill>
                        <a:effectLst/>
                        <a:latin typeface="Segoe UI Variable Text" pitchFamily="2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GB" sz="1600" b="1" i="0" dirty="0">
                          <a:solidFill>
                            <a:srgbClr val="000000"/>
                          </a:solidFill>
                          <a:effectLst/>
                          <a:latin typeface="Segoe UI Variable Text" pitchFamily="2" charset="0"/>
                        </a:rPr>
                        <a:t>Complete</a:t>
                      </a:r>
                      <a:r>
                        <a:rPr lang="en-GB" sz="1600" b="0" i="0" dirty="0">
                          <a:solidFill>
                            <a:srgbClr val="000000"/>
                          </a:solidFill>
                          <a:effectLst/>
                          <a:latin typeface="Segoe UI Variable Text" pitchFamily="2" charset="0"/>
                        </a:rPr>
                        <a:t>​</a:t>
                      </a:r>
                      <a:endParaRPr lang="en-GB" sz="2000" b="0" i="0" dirty="0">
                        <a:solidFill>
                          <a:srgbClr val="000000"/>
                        </a:solidFill>
                        <a:effectLst/>
                        <a:latin typeface="Segoe UI Variable Text" pitchFamily="2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5734241"/>
                  </a:ext>
                </a:extLst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dirty="0">
                          <a:solidFill>
                            <a:srgbClr val="000000"/>
                          </a:solidFill>
                          <a:effectLst/>
                          <a:latin typeface="Segoe UI Variable Text" pitchFamily="2" charset="0"/>
                        </a:rPr>
                        <a:t>Applying abstraction to real-world scenarios. (Task 1)</a:t>
                      </a: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n-GB" sz="1600" b="0" i="0" dirty="0">
                          <a:solidFill>
                            <a:srgbClr val="000000"/>
                          </a:solidFill>
                          <a:effectLst/>
                          <a:latin typeface="Segoe UI Variable Text" pitchFamily="2" charset="0"/>
                        </a:rPr>
                        <a:t>​</a:t>
                      </a: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2869665"/>
                  </a:ext>
                </a:extLst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dirty="0">
                          <a:solidFill>
                            <a:srgbClr val="000000"/>
                          </a:solidFill>
                          <a:effectLst/>
                          <a:latin typeface="Segoe UI Variable Text" pitchFamily="2" charset="0"/>
                        </a:rPr>
                        <a:t>A systematic approach that involves the combination of abstraction and decomposition.  (Task 2)</a:t>
                      </a: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/>
                      <a:endParaRPr lang="en-GB" sz="1600" b="0" i="0" dirty="0">
                        <a:solidFill>
                          <a:srgbClr val="000000"/>
                        </a:solidFill>
                        <a:effectLst/>
                        <a:latin typeface="Segoe UI Variable Text" pitchFamily="2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367288"/>
                  </a:ext>
                </a:extLst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dirty="0">
                          <a:solidFill>
                            <a:srgbClr val="000000"/>
                          </a:solidFill>
                          <a:effectLst/>
                          <a:latin typeface="Segoe UI Variable Text" pitchFamily="2" charset="0"/>
                        </a:rPr>
                        <a:t>Apply abstraction to structure programs into modules. (Task 3)</a:t>
                      </a: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/>
                      <a:endParaRPr lang="en-GB" sz="1600" b="0" i="0" dirty="0">
                        <a:solidFill>
                          <a:srgbClr val="000000"/>
                        </a:solidFill>
                        <a:effectLst/>
                        <a:latin typeface="Segoe UI Variable Text" pitchFamily="2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7423893"/>
                  </a:ext>
                </a:extLst>
              </a:tr>
            </a:tbl>
          </a:graphicData>
        </a:graphic>
      </p:graphicFrame>
      <p:sp>
        <p:nvSpPr>
          <p:cNvPr id="8" name="Rectangle 7">
            <a:extLst>
              <a:ext uri="{FF2B5EF4-FFF2-40B4-BE49-F238E27FC236}">
                <a16:creationId xmlns:a16="http://schemas.microsoft.com/office/drawing/2014/main" id="{F64534E1-EC60-0B80-12A6-83BAB22AE429}"/>
              </a:ext>
            </a:extLst>
          </p:cNvPr>
          <p:cNvSpPr/>
          <p:nvPr/>
        </p:nvSpPr>
        <p:spPr>
          <a:xfrm>
            <a:off x="7317652" y="1674724"/>
            <a:ext cx="4309123" cy="3261359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600" b="1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Teacher feedback/comments: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AC4852E-E952-3E7A-03BF-935B0786D432}"/>
              </a:ext>
            </a:extLst>
          </p:cNvPr>
          <p:cNvSpPr/>
          <p:nvPr/>
        </p:nvSpPr>
        <p:spPr>
          <a:xfrm>
            <a:off x="8602698" y="187768"/>
            <a:ext cx="3230525" cy="412898"/>
          </a:xfrm>
          <a:prstGeom prst="rect">
            <a:avLst/>
          </a:prstGeom>
          <a:solidFill>
            <a:schemeClr val="bg2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GB" sz="16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6F5BB70-8310-831B-29CB-27F0E8834AF8}"/>
              </a:ext>
            </a:extLst>
          </p:cNvPr>
          <p:cNvSpPr/>
          <p:nvPr/>
        </p:nvSpPr>
        <p:spPr>
          <a:xfrm>
            <a:off x="8602697" y="757272"/>
            <a:ext cx="3230525" cy="412898"/>
          </a:xfrm>
          <a:prstGeom prst="rect">
            <a:avLst/>
          </a:prstGeom>
          <a:solidFill>
            <a:schemeClr val="bg2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GB" sz="16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22768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F6EA70E-D047-49B0-BBCD-4A733BBABD68}"/>
              </a:ext>
            </a:extLst>
          </p:cNvPr>
          <p:cNvSpPr/>
          <p:nvPr/>
        </p:nvSpPr>
        <p:spPr>
          <a:xfrm>
            <a:off x="0" y="377190"/>
            <a:ext cx="4994910" cy="51435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400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Task 1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466A970-DF2D-875A-34FA-7F1BFB8A22DA}"/>
              </a:ext>
            </a:extLst>
          </p:cNvPr>
          <p:cNvSpPr txBox="1"/>
          <p:nvPr/>
        </p:nvSpPr>
        <p:spPr>
          <a:xfrm>
            <a:off x="80975" y="1065678"/>
            <a:ext cx="499491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u="sng" dirty="0">
                <a:latin typeface="Segoe UI Variable Text" pitchFamily="2" charset="0"/>
                <a:cs typeface="Segoe UI" panose="020B0502040204020203" pitchFamily="34" charset="0"/>
              </a:rPr>
              <a:t>Scenario</a:t>
            </a:r>
          </a:p>
          <a:p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A school wants a simple program to monitor the weather in their town. Weather includes many factors like temperature, rainfall, wind speed, humidity, air pressure, cloud cover, UV index, etc.</a:t>
            </a:r>
          </a:p>
          <a:p>
            <a:endParaRPr lang="en-GB" sz="1600" dirty="0">
              <a:latin typeface="Segoe UI Variable Text" pitchFamily="2" charset="0"/>
              <a:cs typeface="Segoe UI" panose="020B0502040204020203" pitchFamily="34" charset="0"/>
            </a:endParaRPr>
          </a:p>
          <a:p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Students need to create a program that </a:t>
            </a:r>
            <a:r>
              <a:rPr lang="en-GB" sz="1600" b="1" dirty="0">
                <a:latin typeface="Segoe UI Variable Text" pitchFamily="2" charset="0"/>
                <a:cs typeface="Segoe UI" panose="020B0502040204020203" pitchFamily="34" charset="0"/>
              </a:rPr>
              <a:t>can:</a:t>
            </a:r>
          </a:p>
          <a:p>
            <a:endParaRPr lang="en-GB" sz="1600" b="1" dirty="0">
              <a:latin typeface="Segoe UI Variable Text" pitchFamily="2" charset="0"/>
              <a:cs typeface="Segoe UI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Record the temperature and rainfall for each day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Display the recorded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Identify the hottest and wettest day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C40210B-2A5D-C5AB-80DB-929A14FD57F7}"/>
              </a:ext>
            </a:extLst>
          </p:cNvPr>
          <p:cNvSpPr txBox="1"/>
          <p:nvPr/>
        </p:nvSpPr>
        <p:spPr>
          <a:xfrm>
            <a:off x="5475768" y="1065678"/>
            <a:ext cx="63405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u="sng" dirty="0">
                <a:latin typeface="Segoe UI Variable Text" pitchFamily="2" charset="0"/>
                <a:cs typeface="Segoe UI" panose="020B0502040204020203" pitchFamily="34" charset="0"/>
              </a:rPr>
              <a:t>Activity A</a:t>
            </a:r>
          </a:p>
          <a:p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Apply abstraction to identify what is essential for this program and what is irrelevant and can be removed.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1FCA0F4-C8E7-02D6-D39F-848471AF1364}"/>
              </a:ext>
            </a:extLst>
          </p:cNvPr>
          <p:cNvSpPr/>
          <p:nvPr/>
        </p:nvSpPr>
        <p:spPr>
          <a:xfrm>
            <a:off x="5532475" y="1996413"/>
            <a:ext cx="6283841" cy="1432587"/>
          </a:xfrm>
          <a:prstGeom prst="rect">
            <a:avLst/>
          </a:prstGeom>
          <a:solidFill>
            <a:schemeClr val="bg2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tx1"/>
              </a:solidFill>
              <a:latin typeface="Segoe UI Variable Text" pitchFamily="2" charset="0"/>
              <a:cs typeface="Courier New" panose="02070309020205020404" pitchFamily="49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1B310F6-581D-87A1-7B34-156E14CEFE8F}"/>
              </a:ext>
            </a:extLst>
          </p:cNvPr>
          <p:cNvSpPr txBox="1"/>
          <p:nvPr/>
        </p:nvSpPr>
        <p:spPr>
          <a:xfrm>
            <a:off x="5532475" y="3534054"/>
            <a:ext cx="63405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u="sng" dirty="0">
                <a:latin typeface="Segoe UI Variable Text" pitchFamily="2" charset="0"/>
                <a:cs typeface="Segoe UI" panose="020B0502040204020203" pitchFamily="34" charset="0"/>
              </a:rPr>
              <a:t>Activity B</a:t>
            </a:r>
          </a:p>
          <a:p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The temperature for the last five days have been recorded at 20, 25, 18, 30 and 27</a:t>
            </a:r>
            <a:r>
              <a:rPr lang="en-GB" sz="1600" dirty="0">
                <a:latin typeface="Segoe UI Variable Text" pitchFamily="2" charset="0"/>
                <a:cs typeface="Courier New" panose="02070309020205020404" pitchFamily="49" charset="0"/>
              </a:rPr>
              <a:t> (°C).</a:t>
            </a:r>
          </a:p>
          <a:p>
            <a:endParaRPr lang="en-GB" sz="1600" dirty="0">
              <a:latin typeface="Segoe UI Variable Text" pitchFamily="2" charset="0"/>
              <a:cs typeface="Segoe UI" panose="020B0502040204020203" pitchFamily="34" charset="0"/>
            </a:endParaRPr>
          </a:p>
          <a:p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Create an array with a suitable identifier that stores all the temperatures listed above. 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BC7C59C-AA77-A959-4631-771231A8ED87}"/>
              </a:ext>
            </a:extLst>
          </p:cNvPr>
          <p:cNvSpPr/>
          <p:nvPr/>
        </p:nvSpPr>
        <p:spPr>
          <a:xfrm>
            <a:off x="5560828" y="5208768"/>
            <a:ext cx="6283841" cy="789728"/>
          </a:xfrm>
          <a:prstGeom prst="rect">
            <a:avLst/>
          </a:prstGeom>
          <a:solidFill>
            <a:schemeClr val="bg2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GB" sz="16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41C9805E-CE40-C664-F92C-4D096262BA0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9454" b="9914"/>
          <a:stretch>
            <a:fillRect/>
          </a:stretch>
        </p:blipFill>
        <p:spPr>
          <a:xfrm>
            <a:off x="165602" y="4208932"/>
            <a:ext cx="4514850" cy="1789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56695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AE4C84-6F4F-A593-C204-B5DB8B9340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00DC6CE-E356-7DC8-9DF5-2B7C480699F8}"/>
              </a:ext>
            </a:extLst>
          </p:cNvPr>
          <p:cNvSpPr/>
          <p:nvPr/>
        </p:nvSpPr>
        <p:spPr>
          <a:xfrm>
            <a:off x="0" y="377190"/>
            <a:ext cx="4994910" cy="51435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400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Task 1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7908A73-63EC-9296-E009-BC5902273445}"/>
              </a:ext>
            </a:extLst>
          </p:cNvPr>
          <p:cNvSpPr txBox="1"/>
          <p:nvPr/>
        </p:nvSpPr>
        <p:spPr>
          <a:xfrm>
            <a:off x="80975" y="1065678"/>
            <a:ext cx="499491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u="sng" dirty="0">
                <a:latin typeface="Segoe UI Variable Text" pitchFamily="2" charset="0"/>
                <a:cs typeface="Segoe UI" panose="020B0502040204020203" pitchFamily="34" charset="0"/>
              </a:rPr>
              <a:t>Scenario</a:t>
            </a:r>
          </a:p>
          <a:p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A school wants a simple program to monitor the weather in their town. Weather includes many factors like temperature, rainfall, wind speed, humidity, air pressure, cloud cover, UV index, etc.</a:t>
            </a:r>
          </a:p>
          <a:p>
            <a:endParaRPr lang="en-GB" sz="1600" dirty="0">
              <a:latin typeface="Segoe UI Variable Text" pitchFamily="2" charset="0"/>
              <a:cs typeface="Segoe UI" panose="020B0502040204020203" pitchFamily="34" charset="0"/>
            </a:endParaRPr>
          </a:p>
          <a:p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Students need to create a program that </a:t>
            </a:r>
            <a:r>
              <a:rPr lang="en-GB" sz="1600" b="1" dirty="0">
                <a:latin typeface="Segoe UI Variable Text" pitchFamily="2" charset="0"/>
                <a:cs typeface="Segoe UI" panose="020B0502040204020203" pitchFamily="34" charset="0"/>
              </a:rPr>
              <a:t>can:</a:t>
            </a:r>
          </a:p>
          <a:p>
            <a:endParaRPr lang="en-GB" sz="1600" b="1" dirty="0">
              <a:latin typeface="Segoe UI Variable Text" pitchFamily="2" charset="0"/>
              <a:cs typeface="Segoe UI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Record the temperature and rainfall for each day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Display the recorded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Identify the hottest and wettest day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B09A52B-C128-9817-BECF-4B2863CD8243}"/>
              </a:ext>
            </a:extLst>
          </p:cNvPr>
          <p:cNvSpPr txBox="1"/>
          <p:nvPr/>
        </p:nvSpPr>
        <p:spPr>
          <a:xfrm>
            <a:off x="5475768" y="1065678"/>
            <a:ext cx="63405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u="sng" dirty="0">
                <a:latin typeface="Segoe UI Variable Text" pitchFamily="2" charset="0"/>
                <a:cs typeface="Segoe UI" panose="020B0502040204020203" pitchFamily="34" charset="0"/>
              </a:rPr>
              <a:t>Activity C</a:t>
            </a:r>
          </a:p>
          <a:p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Using the array created in </a:t>
            </a:r>
            <a:r>
              <a:rPr lang="en-GB" sz="1600" b="1" dirty="0">
                <a:latin typeface="Segoe UI Variable Text" pitchFamily="2" charset="0"/>
                <a:cs typeface="Segoe UI" panose="020B0502040204020203" pitchFamily="34" charset="0"/>
              </a:rPr>
              <a:t>Activity B</a:t>
            </a: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, Write an algorithm to find the hottest day by comparing the temperatures of all the recorded days.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A423775-D92C-1FA5-2985-0695163118DF}"/>
              </a:ext>
            </a:extLst>
          </p:cNvPr>
          <p:cNvSpPr/>
          <p:nvPr/>
        </p:nvSpPr>
        <p:spPr>
          <a:xfrm>
            <a:off x="5532475" y="1996413"/>
            <a:ext cx="6283841" cy="3532517"/>
          </a:xfrm>
          <a:prstGeom prst="rect">
            <a:avLst/>
          </a:prstGeom>
          <a:solidFill>
            <a:schemeClr val="bg2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27AFD610-C60A-143A-B1B9-6677ED415CB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9454" b="9914"/>
          <a:stretch>
            <a:fillRect/>
          </a:stretch>
        </p:blipFill>
        <p:spPr>
          <a:xfrm>
            <a:off x="165602" y="4208932"/>
            <a:ext cx="4514850" cy="1789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27887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3FD1AA-46D4-B8D5-1BFF-C1E4A1EBEF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31D6EFB-952F-D649-074C-D97159797B53}"/>
              </a:ext>
            </a:extLst>
          </p:cNvPr>
          <p:cNvSpPr/>
          <p:nvPr/>
        </p:nvSpPr>
        <p:spPr>
          <a:xfrm>
            <a:off x="0" y="377190"/>
            <a:ext cx="4994910" cy="51435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400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Task 2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993CDAE-B352-CF4A-17F6-D2A3EDB34CEC}"/>
              </a:ext>
            </a:extLst>
          </p:cNvPr>
          <p:cNvSpPr txBox="1"/>
          <p:nvPr/>
        </p:nvSpPr>
        <p:spPr>
          <a:xfrm>
            <a:off x="80975" y="1065678"/>
            <a:ext cx="499491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u="sng" dirty="0">
                <a:latin typeface="Segoe UI Variable Text" pitchFamily="2" charset="0"/>
                <a:cs typeface="Segoe UI" panose="020B0502040204020203" pitchFamily="34" charset="0"/>
              </a:rPr>
              <a:t>Scenario</a:t>
            </a:r>
          </a:p>
          <a:p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Your school wants to organise a sports day. Students need to create a program that helps manage the event. </a:t>
            </a:r>
          </a:p>
          <a:p>
            <a:endParaRPr lang="en-GB" sz="1600" dirty="0">
              <a:latin typeface="Segoe UI Variable Text" pitchFamily="2" charset="0"/>
              <a:cs typeface="Segoe UI" panose="020B0502040204020203" pitchFamily="34" charset="0"/>
            </a:endParaRPr>
          </a:p>
          <a:p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The program </a:t>
            </a:r>
            <a:r>
              <a:rPr lang="en-GB" sz="1600" b="1" dirty="0">
                <a:latin typeface="Segoe UI Variable Text" pitchFamily="2" charset="0"/>
                <a:cs typeface="Segoe UI" panose="020B0502040204020203" pitchFamily="34" charset="0"/>
              </a:rPr>
              <a:t>should:</a:t>
            </a:r>
          </a:p>
          <a:p>
            <a:endParaRPr lang="en-GB" sz="1600" dirty="0">
              <a:latin typeface="Segoe UI Variable Text" pitchFamily="2" charset="0"/>
              <a:cs typeface="Segoe UI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Keep track of participants in each sport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Record scores for each participant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Determine winners for each event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Display overall results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7389FBE-0101-29A6-9ADE-2F7640B07EAB}"/>
              </a:ext>
            </a:extLst>
          </p:cNvPr>
          <p:cNvSpPr txBox="1"/>
          <p:nvPr/>
        </p:nvSpPr>
        <p:spPr>
          <a:xfrm>
            <a:off x="5475768" y="1065678"/>
            <a:ext cx="63405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u="sng" dirty="0">
                <a:latin typeface="Segoe UI Variable Text" pitchFamily="2" charset="0"/>
                <a:cs typeface="Segoe UI" panose="020B0502040204020203" pitchFamily="34" charset="0"/>
              </a:rPr>
              <a:t>Activity A</a:t>
            </a:r>
          </a:p>
          <a:p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Apply abstraction to identify what is essential for this program and what is irrelevant, which means it can be removed.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1A03ED0-EBD2-AA47-1712-BC6BEF44F462}"/>
              </a:ext>
            </a:extLst>
          </p:cNvPr>
          <p:cNvSpPr/>
          <p:nvPr/>
        </p:nvSpPr>
        <p:spPr>
          <a:xfrm>
            <a:off x="5532475" y="1996413"/>
            <a:ext cx="6283841" cy="1432587"/>
          </a:xfrm>
          <a:prstGeom prst="rect">
            <a:avLst/>
          </a:prstGeom>
          <a:solidFill>
            <a:schemeClr val="bg2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tx1"/>
              </a:solidFill>
              <a:latin typeface="Segoe UI Variable Text" pitchFamily="2" charset="0"/>
              <a:cs typeface="Courier New" panose="02070309020205020404" pitchFamily="49" charset="0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59A5B964-CFBC-D779-A179-747CA75278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005" y="3957084"/>
            <a:ext cx="4514850" cy="22098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13729A7-21B4-7CE4-A7B7-6E9638BBB126}"/>
              </a:ext>
            </a:extLst>
          </p:cNvPr>
          <p:cNvSpPr txBox="1"/>
          <p:nvPr/>
        </p:nvSpPr>
        <p:spPr>
          <a:xfrm>
            <a:off x="5475768" y="3601980"/>
            <a:ext cx="63405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u="sng" dirty="0">
                <a:latin typeface="Segoe UI Variable Text" pitchFamily="2" charset="0"/>
                <a:cs typeface="Segoe UI" panose="020B0502040204020203" pitchFamily="34" charset="0"/>
              </a:rPr>
              <a:t>Activity B</a:t>
            </a:r>
          </a:p>
          <a:p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Apply decomposition to break the problem down into smaller parts.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7835D5E-F901-8A7E-B5F7-99D29AD278DF}"/>
              </a:ext>
            </a:extLst>
          </p:cNvPr>
          <p:cNvSpPr/>
          <p:nvPr/>
        </p:nvSpPr>
        <p:spPr>
          <a:xfrm>
            <a:off x="5532475" y="4359735"/>
            <a:ext cx="6283841" cy="1679558"/>
          </a:xfrm>
          <a:prstGeom prst="rect">
            <a:avLst/>
          </a:prstGeom>
          <a:solidFill>
            <a:schemeClr val="bg2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tx1"/>
              </a:solidFill>
              <a:latin typeface="Segoe UI Variable Text" pitchFamily="2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06368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D68D869-4A21-71E2-86DC-5AC5A52C6FC2}"/>
              </a:ext>
            </a:extLst>
          </p:cNvPr>
          <p:cNvSpPr/>
          <p:nvPr/>
        </p:nvSpPr>
        <p:spPr>
          <a:xfrm>
            <a:off x="0" y="377190"/>
            <a:ext cx="4994910" cy="51435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400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Task 2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8431DEC-2368-B81A-8466-6762814A2EE5}"/>
              </a:ext>
            </a:extLst>
          </p:cNvPr>
          <p:cNvSpPr txBox="1"/>
          <p:nvPr/>
        </p:nvSpPr>
        <p:spPr>
          <a:xfrm>
            <a:off x="80975" y="1065678"/>
            <a:ext cx="499491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u="sng" dirty="0">
                <a:latin typeface="Segoe UI Variable Text" pitchFamily="2" charset="0"/>
                <a:cs typeface="Segoe UI" panose="020B0502040204020203" pitchFamily="34" charset="0"/>
              </a:rPr>
              <a:t>Scenario</a:t>
            </a:r>
          </a:p>
          <a:p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Your school wants to organise a sports day. Students need to create a program that helps manage the event. </a:t>
            </a:r>
          </a:p>
          <a:p>
            <a:endParaRPr lang="en-GB" sz="1600" dirty="0">
              <a:latin typeface="Segoe UI Variable Text" pitchFamily="2" charset="0"/>
              <a:cs typeface="Segoe UI" panose="020B0502040204020203" pitchFamily="34" charset="0"/>
            </a:endParaRPr>
          </a:p>
          <a:p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The program </a:t>
            </a:r>
            <a:r>
              <a:rPr lang="en-GB" sz="1600" b="1" dirty="0">
                <a:latin typeface="Segoe UI Variable Text" pitchFamily="2" charset="0"/>
                <a:cs typeface="Segoe UI" panose="020B0502040204020203" pitchFamily="34" charset="0"/>
              </a:rPr>
              <a:t>should:</a:t>
            </a:r>
          </a:p>
          <a:p>
            <a:endParaRPr lang="en-GB" sz="1600" dirty="0">
              <a:latin typeface="Segoe UI Variable Text" pitchFamily="2" charset="0"/>
              <a:cs typeface="Segoe UI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Keep track of participants in each sport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Record scores for each participant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Determine winners for each event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Display overall results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30D98A2-A478-3C90-39A7-87843C926C98}"/>
              </a:ext>
            </a:extLst>
          </p:cNvPr>
          <p:cNvSpPr txBox="1"/>
          <p:nvPr/>
        </p:nvSpPr>
        <p:spPr>
          <a:xfrm>
            <a:off x="5475768" y="1065678"/>
            <a:ext cx="63405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u="sng" dirty="0">
                <a:latin typeface="Segoe UI Variable Text" pitchFamily="2" charset="0"/>
                <a:cs typeface="Segoe UI" panose="020B0502040204020203" pitchFamily="34" charset="0"/>
              </a:rPr>
              <a:t>Activity C</a:t>
            </a:r>
          </a:p>
          <a:p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Write an algorithm to store participants in different sports events. It should then allow the user to input participant name and sport.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CA4234F-611C-0E91-D97C-5B3FF2DAC5CE}"/>
              </a:ext>
            </a:extLst>
          </p:cNvPr>
          <p:cNvSpPr/>
          <p:nvPr/>
        </p:nvSpPr>
        <p:spPr>
          <a:xfrm>
            <a:off x="5532475" y="1996413"/>
            <a:ext cx="6283841" cy="4255531"/>
          </a:xfrm>
          <a:prstGeom prst="rect">
            <a:avLst/>
          </a:prstGeom>
          <a:solidFill>
            <a:schemeClr val="bg2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D366F075-26EC-F8C1-FEF5-964D311FC9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005" y="3957084"/>
            <a:ext cx="4514850" cy="220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06054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413097E-D923-5D3D-ACC6-4D08D10AAD18}"/>
              </a:ext>
            </a:extLst>
          </p:cNvPr>
          <p:cNvSpPr txBox="1"/>
          <p:nvPr/>
        </p:nvSpPr>
        <p:spPr>
          <a:xfrm>
            <a:off x="108619" y="1046274"/>
            <a:ext cx="499491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u="sng" dirty="0">
                <a:latin typeface="Segoe UI Variable Text" pitchFamily="2" charset="0"/>
                <a:cs typeface="Segoe UI" panose="020B0502040204020203" pitchFamily="34" charset="0"/>
              </a:rPr>
              <a:t>Scenario</a:t>
            </a:r>
          </a:p>
          <a:p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Students need to create a program to track daily fitness activities. </a:t>
            </a:r>
          </a:p>
          <a:p>
            <a:endParaRPr lang="en-GB" sz="1600" dirty="0">
              <a:latin typeface="Segoe UI Variable Text" pitchFamily="2" charset="0"/>
              <a:cs typeface="Segoe UI" panose="020B0502040204020203" pitchFamily="34" charset="0"/>
            </a:endParaRPr>
          </a:p>
          <a:p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The program </a:t>
            </a:r>
            <a:r>
              <a:rPr lang="en-GB" sz="1600" b="1" dirty="0">
                <a:latin typeface="Segoe UI Variable Text" pitchFamily="2" charset="0"/>
                <a:cs typeface="Segoe UI" panose="020B0502040204020203" pitchFamily="34" charset="0"/>
              </a:rPr>
              <a:t>should</a:t>
            </a: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 allow users to:</a:t>
            </a:r>
          </a:p>
          <a:p>
            <a:endParaRPr lang="en-GB" sz="1600" dirty="0">
              <a:latin typeface="Segoe UI Variable Text" pitchFamily="2" charset="0"/>
              <a:cs typeface="Segoe UI" panose="020B0502040204020203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Record activities (running, cycling, swimming) and duration in minutes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Calculate total calories burned per activity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Display a summary of all activities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Identify the activity with the most calories burned</a:t>
            </a:r>
          </a:p>
          <a:p>
            <a:endParaRPr lang="en-GB" sz="1600" dirty="0">
              <a:latin typeface="Segoe UI Variable Text" pitchFamily="2" charset="0"/>
              <a:cs typeface="Segoe UI" panose="020B0502040204020203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036FD29-90F4-9456-CBE2-FE82230DDCA6}"/>
              </a:ext>
            </a:extLst>
          </p:cNvPr>
          <p:cNvSpPr/>
          <p:nvPr/>
        </p:nvSpPr>
        <p:spPr>
          <a:xfrm>
            <a:off x="0" y="377190"/>
            <a:ext cx="4994910" cy="51435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400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Task 3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8B5DDD2-6901-3FD0-BC75-AD94C61E97BA}"/>
              </a:ext>
            </a:extLst>
          </p:cNvPr>
          <p:cNvSpPr txBox="1"/>
          <p:nvPr/>
        </p:nvSpPr>
        <p:spPr>
          <a:xfrm>
            <a:off x="5475768" y="1065678"/>
            <a:ext cx="63405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u="sng" dirty="0">
                <a:latin typeface="Segoe UI Variable Text" pitchFamily="2" charset="0"/>
                <a:cs typeface="Segoe UI" panose="020B0502040204020203" pitchFamily="34" charset="0"/>
              </a:rPr>
              <a:t>Activity A</a:t>
            </a:r>
          </a:p>
          <a:p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Write an algorithm for each module. Read the scenario carefully.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8DE54AF-8382-7D11-717C-B96C1E6F0705}"/>
              </a:ext>
            </a:extLst>
          </p:cNvPr>
          <p:cNvSpPr/>
          <p:nvPr/>
        </p:nvSpPr>
        <p:spPr>
          <a:xfrm>
            <a:off x="5532475" y="2262228"/>
            <a:ext cx="6283841" cy="1001968"/>
          </a:xfrm>
          <a:prstGeom prst="rect">
            <a:avLst/>
          </a:prstGeom>
          <a:solidFill>
            <a:schemeClr val="bg2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20E8D97-750B-BA12-E106-7402E46B686C}"/>
              </a:ext>
            </a:extLst>
          </p:cNvPr>
          <p:cNvSpPr txBox="1"/>
          <p:nvPr/>
        </p:nvSpPr>
        <p:spPr>
          <a:xfrm>
            <a:off x="5475768" y="1787063"/>
            <a:ext cx="63405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Segoe UI Variable Text" pitchFamily="2" charset="0"/>
                <a:cs typeface="Segoe UI" panose="020B0502040204020203" pitchFamily="34" charset="0"/>
              </a:rPr>
              <a:t>Module 1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212D662-0C67-B557-7C21-64079B95F783}"/>
              </a:ext>
            </a:extLst>
          </p:cNvPr>
          <p:cNvSpPr/>
          <p:nvPr/>
        </p:nvSpPr>
        <p:spPr>
          <a:xfrm>
            <a:off x="5532475" y="4068969"/>
            <a:ext cx="6283841" cy="1895896"/>
          </a:xfrm>
          <a:prstGeom prst="rect">
            <a:avLst/>
          </a:prstGeom>
          <a:solidFill>
            <a:schemeClr val="bg2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30CFAD7-C84E-592E-93B8-5A78BB08CEEC}"/>
              </a:ext>
            </a:extLst>
          </p:cNvPr>
          <p:cNvSpPr txBox="1"/>
          <p:nvPr/>
        </p:nvSpPr>
        <p:spPr>
          <a:xfrm>
            <a:off x="5475768" y="3593805"/>
            <a:ext cx="63405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Segoe UI Variable Text" pitchFamily="2" charset="0"/>
                <a:cs typeface="Segoe UI" panose="020B0502040204020203" pitchFamily="34" charset="0"/>
              </a:rPr>
              <a:t>Module 2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FCC8EF0-0505-9E89-E3DB-E07B18F07D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836" y="3946253"/>
            <a:ext cx="3210476" cy="2141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33956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D1A132-2647-54CA-4766-F7D4C7DF6F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4184A53-91DA-1F10-9940-D23BF74899D9}"/>
              </a:ext>
            </a:extLst>
          </p:cNvPr>
          <p:cNvSpPr txBox="1"/>
          <p:nvPr/>
        </p:nvSpPr>
        <p:spPr>
          <a:xfrm>
            <a:off x="108619" y="1046274"/>
            <a:ext cx="499491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u="sng" dirty="0">
                <a:latin typeface="Segoe UI Variable Text" pitchFamily="2" charset="0"/>
                <a:cs typeface="Segoe UI" panose="020B0502040204020203" pitchFamily="34" charset="0"/>
              </a:rPr>
              <a:t>Scenario</a:t>
            </a:r>
          </a:p>
          <a:p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Students need to create a program to track daily fitness activities. </a:t>
            </a:r>
          </a:p>
          <a:p>
            <a:endParaRPr lang="en-GB" sz="1600" dirty="0">
              <a:latin typeface="Segoe UI Variable Text" pitchFamily="2" charset="0"/>
              <a:cs typeface="Segoe UI" panose="020B0502040204020203" pitchFamily="34" charset="0"/>
            </a:endParaRPr>
          </a:p>
          <a:p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The program </a:t>
            </a:r>
            <a:r>
              <a:rPr lang="en-GB" sz="1600" b="1" dirty="0">
                <a:latin typeface="Segoe UI Variable Text" pitchFamily="2" charset="0"/>
                <a:cs typeface="Segoe UI" panose="020B0502040204020203" pitchFamily="34" charset="0"/>
              </a:rPr>
              <a:t>should</a:t>
            </a: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 allow users to:</a:t>
            </a:r>
          </a:p>
          <a:p>
            <a:endParaRPr lang="en-GB" sz="1600" dirty="0">
              <a:latin typeface="Segoe UI Variable Text" pitchFamily="2" charset="0"/>
              <a:cs typeface="Segoe UI" panose="020B0502040204020203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Record activities (running, cycling, swimming) and duration in minutes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Calculate total calories burned per activity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Display a summary of all activities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Identify the activity with the most calories burned</a:t>
            </a:r>
          </a:p>
          <a:p>
            <a:endParaRPr lang="en-GB" sz="1600" dirty="0">
              <a:latin typeface="Segoe UI Variable Text" pitchFamily="2" charset="0"/>
              <a:cs typeface="Segoe UI" panose="020B0502040204020203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C93441E-F02E-1B35-218A-282273F01B2A}"/>
              </a:ext>
            </a:extLst>
          </p:cNvPr>
          <p:cNvSpPr/>
          <p:nvPr/>
        </p:nvSpPr>
        <p:spPr>
          <a:xfrm>
            <a:off x="0" y="377190"/>
            <a:ext cx="4994910" cy="51435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400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Task 3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17E2019-3EA6-CDBD-5906-602C0B986BC9}"/>
              </a:ext>
            </a:extLst>
          </p:cNvPr>
          <p:cNvSpPr txBox="1"/>
          <p:nvPr/>
        </p:nvSpPr>
        <p:spPr>
          <a:xfrm>
            <a:off x="5475768" y="1065678"/>
            <a:ext cx="63405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u="sng" dirty="0">
                <a:latin typeface="Segoe UI Variable Text" pitchFamily="2" charset="0"/>
                <a:cs typeface="Segoe UI" panose="020B0502040204020203" pitchFamily="34" charset="0"/>
              </a:rPr>
              <a:t>Activity A</a:t>
            </a:r>
          </a:p>
          <a:p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Write an algorithm for each module. Read the scenario carefully.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8792926-CE11-7F07-7E14-C690A67E178C}"/>
              </a:ext>
            </a:extLst>
          </p:cNvPr>
          <p:cNvSpPr/>
          <p:nvPr/>
        </p:nvSpPr>
        <p:spPr>
          <a:xfrm>
            <a:off x="5532475" y="2262227"/>
            <a:ext cx="6283841" cy="1194967"/>
          </a:xfrm>
          <a:prstGeom prst="rect">
            <a:avLst/>
          </a:prstGeom>
          <a:solidFill>
            <a:schemeClr val="bg2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ED001BE-3B00-EF7D-F0E4-48154C674F63}"/>
              </a:ext>
            </a:extLst>
          </p:cNvPr>
          <p:cNvSpPr txBox="1"/>
          <p:nvPr/>
        </p:nvSpPr>
        <p:spPr>
          <a:xfrm>
            <a:off x="5475768" y="1787063"/>
            <a:ext cx="63405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Segoe UI Variable Text" pitchFamily="2" charset="0"/>
                <a:cs typeface="Segoe UI" panose="020B0502040204020203" pitchFamily="34" charset="0"/>
              </a:rPr>
              <a:t>Module 3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A378653-C503-CE96-0D9A-29D1CD4BF58D}"/>
              </a:ext>
            </a:extLst>
          </p:cNvPr>
          <p:cNvSpPr/>
          <p:nvPr/>
        </p:nvSpPr>
        <p:spPr>
          <a:xfrm>
            <a:off x="5532474" y="3956614"/>
            <a:ext cx="6283841" cy="2220902"/>
          </a:xfrm>
          <a:prstGeom prst="rect">
            <a:avLst/>
          </a:prstGeom>
          <a:solidFill>
            <a:schemeClr val="bg2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88051A7-6E32-9F0D-AA81-5C401718B8C7}"/>
              </a:ext>
            </a:extLst>
          </p:cNvPr>
          <p:cNvSpPr txBox="1"/>
          <p:nvPr/>
        </p:nvSpPr>
        <p:spPr>
          <a:xfrm>
            <a:off x="5475768" y="3593805"/>
            <a:ext cx="63405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Segoe UI Variable Text" pitchFamily="2" charset="0"/>
                <a:cs typeface="Segoe UI" panose="020B0502040204020203" pitchFamily="34" charset="0"/>
              </a:rPr>
              <a:t>Module 4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58F3212-8537-1FA0-BCB0-85B902A5C6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836" y="3946253"/>
            <a:ext cx="3210476" cy="2141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74535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A83962-2120-8C1F-921E-15CAC693E3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1BF9AFA-50EF-1F89-3282-7AB47278957A}"/>
              </a:ext>
            </a:extLst>
          </p:cNvPr>
          <p:cNvSpPr txBox="1"/>
          <p:nvPr/>
        </p:nvSpPr>
        <p:spPr>
          <a:xfrm>
            <a:off x="108619" y="1046274"/>
            <a:ext cx="499491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u="sng" dirty="0">
                <a:latin typeface="Segoe UI Variable Text" pitchFamily="2" charset="0"/>
                <a:cs typeface="Segoe UI" panose="020B0502040204020203" pitchFamily="34" charset="0"/>
              </a:rPr>
              <a:t>Scenario</a:t>
            </a:r>
          </a:p>
          <a:p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Students need to create a program to track daily fitness activities. </a:t>
            </a:r>
          </a:p>
          <a:p>
            <a:endParaRPr lang="en-GB" sz="1600" dirty="0">
              <a:latin typeface="Segoe UI Variable Text" pitchFamily="2" charset="0"/>
              <a:cs typeface="Segoe UI" panose="020B0502040204020203" pitchFamily="34" charset="0"/>
            </a:endParaRPr>
          </a:p>
          <a:p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The program </a:t>
            </a:r>
            <a:r>
              <a:rPr lang="en-GB" sz="1600" b="1" dirty="0">
                <a:latin typeface="Segoe UI Variable Text" pitchFamily="2" charset="0"/>
                <a:cs typeface="Segoe UI" panose="020B0502040204020203" pitchFamily="34" charset="0"/>
              </a:rPr>
              <a:t>should</a:t>
            </a: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 allow users to:</a:t>
            </a:r>
          </a:p>
          <a:p>
            <a:endParaRPr lang="en-GB" sz="1600" dirty="0">
              <a:latin typeface="Segoe UI Variable Text" pitchFamily="2" charset="0"/>
              <a:cs typeface="Segoe UI" panose="020B0502040204020203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Record activities (running, cycling, swimming) and duration in minutes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Calculate total calories burned per activity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Display a summary of all activities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Identify the activity with the most calories burned</a:t>
            </a:r>
          </a:p>
          <a:p>
            <a:endParaRPr lang="en-GB" sz="1600" dirty="0">
              <a:latin typeface="Segoe UI Variable Text" pitchFamily="2" charset="0"/>
              <a:cs typeface="Segoe UI" panose="020B0502040204020203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B59DA72-6DF1-F1EB-5C6E-D3D85F4B606D}"/>
              </a:ext>
            </a:extLst>
          </p:cNvPr>
          <p:cNvSpPr/>
          <p:nvPr/>
        </p:nvSpPr>
        <p:spPr>
          <a:xfrm>
            <a:off x="0" y="377190"/>
            <a:ext cx="4994910" cy="51435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400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Task 3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C799C97-C0F0-2C32-F9AB-A8CA86C37204}"/>
              </a:ext>
            </a:extLst>
          </p:cNvPr>
          <p:cNvSpPr txBox="1"/>
          <p:nvPr/>
        </p:nvSpPr>
        <p:spPr>
          <a:xfrm>
            <a:off x="5475768" y="1065678"/>
            <a:ext cx="63405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u="sng" dirty="0">
                <a:latin typeface="Segoe UI Variable Text" pitchFamily="2" charset="0"/>
                <a:cs typeface="Segoe UI" panose="020B0502040204020203" pitchFamily="34" charset="0"/>
              </a:rPr>
              <a:t>Activity B</a:t>
            </a:r>
          </a:p>
          <a:p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Using the modules already created, record the following activities and the program must return a summary of the activities and the activity with the most calories burned.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A2BFD30-548B-D73E-E79C-9F1E176C1374}"/>
              </a:ext>
            </a:extLst>
          </p:cNvPr>
          <p:cNvSpPr/>
          <p:nvPr/>
        </p:nvSpPr>
        <p:spPr>
          <a:xfrm>
            <a:off x="5532475" y="3938441"/>
            <a:ext cx="6283841" cy="1194967"/>
          </a:xfrm>
          <a:prstGeom prst="rect">
            <a:avLst/>
          </a:prstGeom>
          <a:solidFill>
            <a:schemeClr val="bg2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89A59A9-AF87-30FB-04AC-266C37977A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836" y="3946253"/>
            <a:ext cx="3210476" cy="2141327"/>
          </a:xfrm>
          <a:prstGeom prst="rect">
            <a:avLst/>
          </a:prstGeom>
        </p:spPr>
      </p:pic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8990583B-4114-FA06-037C-D34A3BED4E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194596"/>
              </p:ext>
            </p:extLst>
          </p:nvPr>
        </p:nvGraphicFramePr>
        <p:xfrm>
          <a:off x="7201785" y="2351781"/>
          <a:ext cx="2888512" cy="107721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44256">
                  <a:extLst>
                    <a:ext uri="{9D8B030D-6E8A-4147-A177-3AD203B41FA5}">
                      <a16:colId xmlns:a16="http://schemas.microsoft.com/office/drawing/2014/main" val="333541223"/>
                    </a:ext>
                  </a:extLst>
                </a:gridCol>
                <a:gridCol w="1444256">
                  <a:extLst>
                    <a:ext uri="{9D8B030D-6E8A-4147-A177-3AD203B41FA5}">
                      <a16:colId xmlns:a16="http://schemas.microsoft.com/office/drawing/2014/main" val="978733350"/>
                    </a:ext>
                  </a:extLst>
                </a:gridCol>
              </a:tblGrid>
              <a:tr h="359073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Segoe UI Variable Text" pitchFamily="2" charset="0"/>
                        </a:rPr>
                        <a:t>Running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Segoe UI Variable Text" pitchFamily="2" charset="0"/>
                        </a:rPr>
                        <a:t>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3598366"/>
                  </a:ext>
                </a:extLst>
              </a:tr>
              <a:tr h="359073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Segoe UI Variable Text" pitchFamily="2" charset="0"/>
                        </a:rPr>
                        <a:t>Cycling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Segoe UI Variable Text" pitchFamily="2" charset="0"/>
                        </a:rPr>
                        <a:t>45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4865163"/>
                  </a:ext>
                </a:extLst>
              </a:tr>
              <a:tr h="359073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Segoe UI Variable Text" pitchFamily="2" charset="0"/>
                        </a:rPr>
                        <a:t>Swimming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Segoe UI Variable Text" pitchFamily="2" charset="0"/>
                        </a:rPr>
                        <a:t>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80536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23613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</TotalTime>
  <Words>690</Words>
  <Application>Microsoft Office PowerPoint</Application>
  <PresentationFormat>Widescreen</PresentationFormat>
  <Paragraphs>109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7" baseType="lpstr">
      <vt:lpstr>Aptos</vt:lpstr>
      <vt:lpstr>Aptos Display</vt:lpstr>
      <vt:lpstr>Arial</vt:lpstr>
      <vt:lpstr>Courier New</vt:lpstr>
      <vt:lpstr>Segoe UI</vt:lpstr>
      <vt:lpstr>Segoe UI Black</vt:lpstr>
      <vt:lpstr>Segoe UI Variable Display Semib</vt:lpstr>
      <vt:lpstr>Segoe UI Variable Text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Corbett, DC (Staff, Parks House)</dc:creator>
  <cp:lastModifiedBy>Simply Teach</cp:lastModifiedBy>
  <cp:revision>13</cp:revision>
  <dcterms:created xsi:type="dcterms:W3CDTF">2025-03-08T16:00:29Z</dcterms:created>
  <dcterms:modified xsi:type="dcterms:W3CDTF">2025-09-03T20:56:53Z</dcterms:modified>
</cp:coreProperties>
</file>